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5" r:id="rId3"/>
    <p:sldId id="256" r:id="rId4"/>
    <p:sldId id="258" r:id="rId5"/>
    <p:sldId id="257" r:id="rId6"/>
    <p:sldId id="259" r:id="rId7"/>
    <p:sldId id="260" r:id="rId8"/>
    <p:sldId id="263" r:id="rId9"/>
    <p:sldId id="264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34908-1223-4063-AAEC-1607D9C3766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098EAD-DB2A-4C0C-929C-314E702BAFBD}">
      <dgm:prSet/>
      <dgm:spPr>
        <a:solidFill>
          <a:srgbClr val="FFFFCC"/>
        </a:solidFill>
      </dgm:spPr>
      <dgm:t>
        <a:bodyPr/>
        <a:lstStyle/>
        <a:p>
          <a:r>
            <a:rPr lang="ru-RU" dirty="0" smtClean="0"/>
            <a:t>Истоки: Базисная «Программа развития» ребёнка - дошкольника/ Алиева Т.И., Антонова Т.В., </a:t>
          </a:r>
          <a:r>
            <a:rPr lang="ru-RU" dirty="0" err="1" smtClean="0"/>
            <a:t>Арнаутова</a:t>
          </a:r>
          <a:r>
            <a:rPr lang="ru-RU" dirty="0" smtClean="0"/>
            <a:t> Е.П. и др. - М., 2001</a:t>
          </a:r>
          <a:endParaRPr lang="ru-RU" dirty="0"/>
        </a:p>
      </dgm:t>
    </dgm:pt>
    <dgm:pt modelId="{12A4A0F7-F1F6-46FA-A198-342D3102A291}" type="parTrans" cxnId="{CA457C03-292D-44BA-B78B-B0EE8E270E1F}">
      <dgm:prSet/>
      <dgm:spPr/>
      <dgm:t>
        <a:bodyPr/>
        <a:lstStyle/>
        <a:p>
          <a:endParaRPr lang="ru-RU"/>
        </a:p>
      </dgm:t>
    </dgm:pt>
    <dgm:pt modelId="{22F5D281-2138-440A-976A-0465BFC09AFD}" type="sibTrans" cxnId="{CA457C03-292D-44BA-B78B-B0EE8E270E1F}">
      <dgm:prSet/>
      <dgm:spPr/>
      <dgm:t>
        <a:bodyPr/>
        <a:lstStyle/>
        <a:p>
          <a:endParaRPr lang="ru-RU"/>
        </a:p>
      </dgm:t>
    </dgm:pt>
    <dgm:pt modelId="{FD42ED2E-F1E0-45F6-9AA8-AF48825088A9}">
      <dgm:prSet/>
      <dgm:spPr>
        <a:solidFill>
          <a:srgbClr val="FFFFCC"/>
        </a:solidFill>
      </dgm:spPr>
      <dgm:t>
        <a:bodyPr/>
        <a:lstStyle/>
        <a:p>
          <a:r>
            <a:rPr lang="ru-RU" dirty="0" smtClean="0"/>
            <a:t>Программа воспитания и обучения в детском саду / Под ред. Васильевой - М.: Просвещение, 1987; </a:t>
          </a:r>
          <a:endParaRPr lang="ru-RU" dirty="0"/>
        </a:p>
      </dgm:t>
    </dgm:pt>
    <dgm:pt modelId="{3A016916-7F8F-429D-9FAE-7053A50739B7}" type="parTrans" cxnId="{41B06965-2C07-4B42-A1B2-DDC6B40B63CC}">
      <dgm:prSet/>
      <dgm:spPr/>
      <dgm:t>
        <a:bodyPr/>
        <a:lstStyle/>
        <a:p>
          <a:endParaRPr lang="ru-RU"/>
        </a:p>
      </dgm:t>
    </dgm:pt>
    <dgm:pt modelId="{94D70510-61BD-4AF0-8D62-4DF9EB71AD12}" type="sibTrans" cxnId="{41B06965-2C07-4B42-A1B2-DDC6B40B63CC}">
      <dgm:prSet/>
      <dgm:spPr/>
      <dgm:t>
        <a:bodyPr/>
        <a:lstStyle/>
        <a:p>
          <a:endParaRPr lang="ru-RU"/>
        </a:p>
      </dgm:t>
    </dgm:pt>
    <dgm:pt modelId="{61446A0A-F1CD-4643-B3C0-77DF0C4C9DCB}">
      <dgm:prSet/>
      <dgm:spPr>
        <a:solidFill>
          <a:srgbClr val="FFFFCC"/>
        </a:solidFill>
      </dgm:spPr>
      <dgm:t>
        <a:bodyPr/>
        <a:lstStyle/>
        <a:p>
          <a:r>
            <a:rPr lang="ru-RU" dirty="0" smtClean="0"/>
            <a:t>Детство: «Программа развития» и воспитания детей в детском саду / Под ред. Т.И. Бабаевой, З.А. Михайловой, Л.М. Гурович - СПб.: Детство-Пресс, 2000</a:t>
          </a:r>
          <a:endParaRPr lang="ru-RU" dirty="0"/>
        </a:p>
      </dgm:t>
    </dgm:pt>
    <dgm:pt modelId="{8FBFC333-D66C-4DB8-AA78-953F316C7EAD}" type="parTrans" cxnId="{1F19D7BB-2F40-495C-BE6E-1996D2EFA1F2}">
      <dgm:prSet/>
      <dgm:spPr/>
      <dgm:t>
        <a:bodyPr/>
        <a:lstStyle/>
        <a:p>
          <a:endParaRPr lang="ru-RU"/>
        </a:p>
      </dgm:t>
    </dgm:pt>
    <dgm:pt modelId="{673CBA3D-CD0F-4FFD-9D7A-AE04D00AAF61}" type="sibTrans" cxnId="{1F19D7BB-2F40-495C-BE6E-1996D2EFA1F2}">
      <dgm:prSet/>
      <dgm:spPr/>
      <dgm:t>
        <a:bodyPr/>
        <a:lstStyle/>
        <a:p>
          <a:endParaRPr lang="ru-RU"/>
        </a:p>
      </dgm:t>
    </dgm:pt>
    <dgm:pt modelId="{1B0D524B-188E-4D3A-94E8-D9B451880A9B}" type="pres">
      <dgm:prSet presAssocID="{D1534908-1223-4063-AAEC-1607D9C376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9A25A-078C-4B5E-887A-1F41511C92F0}" type="pres">
      <dgm:prSet presAssocID="{61446A0A-F1CD-4643-B3C0-77DF0C4C9D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37EE9-D6AC-4521-8CDE-B5CC509291A6}" type="pres">
      <dgm:prSet presAssocID="{673CBA3D-CD0F-4FFD-9D7A-AE04D00AAF61}" presName="sibTrans" presStyleCnt="0"/>
      <dgm:spPr/>
    </dgm:pt>
    <dgm:pt modelId="{FCF96E7D-D796-4C00-9098-7C86B6A24303}" type="pres">
      <dgm:prSet presAssocID="{FD42ED2E-F1E0-45F6-9AA8-AF48825088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C0A4F-169E-4B2B-AFD8-0E67CAFC9778}" type="pres">
      <dgm:prSet presAssocID="{94D70510-61BD-4AF0-8D62-4DF9EB71AD12}" presName="sibTrans" presStyleCnt="0"/>
      <dgm:spPr/>
    </dgm:pt>
    <dgm:pt modelId="{24457876-0A72-4556-A515-3E2F69D63EAD}" type="pres">
      <dgm:prSet presAssocID="{EA098EAD-DB2A-4C0C-929C-314E702BAF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06965-2C07-4B42-A1B2-DDC6B40B63CC}" srcId="{D1534908-1223-4063-AAEC-1607D9C37665}" destId="{FD42ED2E-F1E0-45F6-9AA8-AF48825088A9}" srcOrd="1" destOrd="0" parTransId="{3A016916-7F8F-429D-9FAE-7053A50739B7}" sibTransId="{94D70510-61BD-4AF0-8D62-4DF9EB71AD12}"/>
    <dgm:cxn modelId="{1F19D7BB-2F40-495C-BE6E-1996D2EFA1F2}" srcId="{D1534908-1223-4063-AAEC-1607D9C37665}" destId="{61446A0A-F1CD-4643-B3C0-77DF0C4C9DCB}" srcOrd="0" destOrd="0" parTransId="{8FBFC333-D66C-4DB8-AA78-953F316C7EAD}" sibTransId="{673CBA3D-CD0F-4FFD-9D7A-AE04D00AAF61}"/>
    <dgm:cxn modelId="{68D1F96B-E069-4908-8FFC-E2A78ABC18C3}" type="presOf" srcId="{D1534908-1223-4063-AAEC-1607D9C37665}" destId="{1B0D524B-188E-4D3A-94E8-D9B451880A9B}" srcOrd="0" destOrd="0" presId="urn:microsoft.com/office/officeart/2005/8/layout/default"/>
    <dgm:cxn modelId="{52F7E699-A0ED-414F-95E0-368A3D47ABDD}" type="presOf" srcId="{61446A0A-F1CD-4643-B3C0-77DF0C4C9DCB}" destId="{E1F9A25A-078C-4B5E-887A-1F41511C92F0}" srcOrd="0" destOrd="0" presId="urn:microsoft.com/office/officeart/2005/8/layout/default"/>
    <dgm:cxn modelId="{0FB34783-6BF5-4B8D-9583-A45F2FC1DA0F}" type="presOf" srcId="{FD42ED2E-F1E0-45F6-9AA8-AF48825088A9}" destId="{FCF96E7D-D796-4C00-9098-7C86B6A24303}" srcOrd="0" destOrd="0" presId="urn:microsoft.com/office/officeart/2005/8/layout/default"/>
    <dgm:cxn modelId="{CA457C03-292D-44BA-B78B-B0EE8E270E1F}" srcId="{D1534908-1223-4063-AAEC-1607D9C37665}" destId="{EA098EAD-DB2A-4C0C-929C-314E702BAFBD}" srcOrd="2" destOrd="0" parTransId="{12A4A0F7-F1F6-46FA-A198-342D3102A291}" sibTransId="{22F5D281-2138-440A-976A-0465BFC09AFD}"/>
    <dgm:cxn modelId="{9E710B6E-DB7E-43FA-A826-B168837DB3B8}" type="presOf" srcId="{EA098EAD-DB2A-4C0C-929C-314E702BAFBD}" destId="{24457876-0A72-4556-A515-3E2F69D63EAD}" srcOrd="0" destOrd="0" presId="urn:microsoft.com/office/officeart/2005/8/layout/default"/>
    <dgm:cxn modelId="{B23A0597-962C-447C-A7BF-3D732817661F}" type="presParOf" srcId="{1B0D524B-188E-4D3A-94E8-D9B451880A9B}" destId="{E1F9A25A-078C-4B5E-887A-1F41511C92F0}" srcOrd="0" destOrd="0" presId="urn:microsoft.com/office/officeart/2005/8/layout/default"/>
    <dgm:cxn modelId="{A54A2E8C-3BA4-4F9C-95FD-84B80A6F9D3C}" type="presParOf" srcId="{1B0D524B-188E-4D3A-94E8-D9B451880A9B}" destId="{CDA37EE9-D6AC-4521-8CDE-B5CC509291A6}" srcOrd="1" destOrd="0" presId="urn:microsoft.com/office/officeart/2005/8/layout/default"/>
    <dgm:cxn modelId="{A8CEF69E-A5B5-44D2-9A1D-BF2575D1AF1D}" type="presParOf" srcId="{1B0D524B-188E-4D3A-94E8-D9B451880A9B}" destId="{FCF96E7D-D796-4C00-9098-7C86B6A24303}" srcOrd="2" destOrd="0" presId="urn:microsoft.com/office/officeart/2005/8/layout/default"/>
    <dgm:cxn modelId="{FF9F9583-B867-480B-A3C3-67E6634727BA}" type="presParOf" srcId="{1B0D524B-188E-4D3A-94E8-D9B451880A9B}" destId="{3E2C0A4F-169E-4B2B-AFD8-0E67CAFC9778}" srcOrd="3" destOrd="0" presId="urn:microsoft.com/office/officeart/2005/8/layout/default"/>
    <dgm:cxn modelId="{08407F5D-B00C-498A-BF2D-0B27C3B84258}" type="presParOf" srcId="{1B0D524B-188E-4D3A-94E8-D9B451880A9B}" destId="{24457876-0A72-4556-A515-3E2F69D63EA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9A25A-078C-4B5E-887A-1F41511C92F0}">
      <dsp:nvSpPr>
        <dsp:cNvPr id="0" name=""/>
        <dsp:cNvSpPr/>
      </dsp:nvSpPr>
      <dsp:spPr>
        <a:xfrm>
          <a:off x="318893" y="753"/>
          <a:ext cx="3854003" cy="231240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Детство: «Программа развития» и воспитания детей в детском саду / Под ред. Т.И. Бабаевой, З.А. Михайловой, Л.М. Гурович - СПб.: Детство-Пресс, 2000</a:t>
          </a:r>
          <a:endParaRPr lang="ru-RU" sz="2200" kern="1200" dirty="0"/>
        </a:p>
      </dsp:txBody>
      <dsp:txXfrm>
        <a:off x="318893" y="753"/>
        <a:ext cx="3854003" cy="2312401"/>
      </dsp:txXfrm>
    </dsp:sp>
    <dsp:sp modelId="{FCF96E7D-D796-4C00-9098-7C86B6A24303}">
      <dsp:nvSpPr>
        <dsp:cNvPr id="0" name=""/>
        <dsp:cNvSpPr/>
      </dsp:nvSpPr>
      <dsp:spPr>
        <a:xfrm>
          <a:off x="4558296" y="753"/>
          <a:ext cx="3854003" cy="231240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Программа воспитания и обучения в детском саду / Под ред. Васильевой - М.: Просвещение, 1987; </a:t>
          </a:r>
          <a:endParaRPr lang="ru-RU" sz="2200" kern="1200" dirty="0"/>
        </a:p>
      </dsp:txBody>
      <dsp:txXfrm>
        <a:off x="4558296" y="753"/>
        <a:ext cx="3854003" cy="2312401"/>
      </dsp:txXfrm>
    </dsp:sp>
    <dsp:sp modelId="{24457876-0A72-4556-A515-3E2F69D63EAD}">
      <dsp:nvSpPr>
        <dsp:cNvPr id="0" name=""/>
        <dsp:cNvSpPr/>
      </dsp:nvSpPr>
      <dsp:spPr>
        <a:xfrm>
          <a:off x="2438594" y="2698556"/>
          <a:ext cx="3854003" cy="231240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Истоки: Базисная «Программа развития» ребёнка - дошкольника/ Алиева Т.И., Антонова Т.В., </a:t>
          </a:r>
          <a:r>
            <a:rPr lang="ru-RU" sz="2200" kern="1200" dirty="0" err="1" smtClean="0"/>
            <a:t>Арнаутова</a:t>
          </a:r>
          <a:r>
            <a:rPr lang="ru-RU" sz="2200" kern="1200" dirty="0" smtClean="0"/>
            <a:t> Е.П. и др. - М., 2001</a:t>
          </a:r>
          <a:endParaRPr lang="ru-RU" sz="2200" kern="1200" dirty="0"/>
        </a:p>
      </dsp:txBody>
      <dsp:txXfrm>
        <a:off x="2438594" y="2698556"/>
        <a:ext cx="3854003" cy="231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em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3.emf"/><Relationship Id="rId7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6478488" cy="3533778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ru-RU" dirty="0" smtClean="0">
                <a:latin typeface="Arial Black" pitchFamily="34" charset="0"/>
              </a:rPr>
              <a:t>Краткий отчет об участии белгородской делегации в </a:t>
            </a:r>
            <a:r>
              <a:rPr lang="en-US" dirty="0" smtClean="0">
                <a:latin typeface="Arial Black" pitchFamily="34" charset="0"/>
              </a:rPr>
              <a:t>X</a:t>
            </a:r>
            <a:r>
              <a:rPr lang="ru-RU" dirty="0" smtClean="0">
                <a:latin typeface="Arial Black" pitchFamily="34" charset="0"/>
              </a:rPr>
              <a:t> научно-практической школе-семинаре «Информационные </a:t>
            </a:r>
            <a:r>
              <a:rPr lang="ru-RU" dirty="0" smtClean="0">
                <a:latin typeface="Arial Black" pitchFamily="34" charset="0"/>
              </a:rPr>
              <a:t>технологии </a:t>
            </a:r>
            <a:r>
              <a:rPr lang="ru-RU" dirty="0" smtClean="0">
                <a:latin typeface="Arial Black" pitchFamily="34" charset="0"/>
              </a:rPr>
              <a:t>в управлении </a:t>
            </a:r>
            <a:r>
              <a:rPr lang="ru-RU" dirty="0" smtClean="0">
                <a:latin typeface="Arial Black" pitchFamily="34" charset="0"/>
              </a:rPr>
              <a:t>образованием </a:t>
            </a:r>
            <a:r>
              <a:rPr lang="ru-RU" dirty="0" smtClean="0">
                <a:latin typeface="Arial Black" pitchFamily="34" charset="0"/>
              </a:rPr>
              <a:t>– </a:t>
            </a:r>
            <a:r>
              <a:rPr lang="ru-RU" dirty="0" smtClean="0">
                <a:latin typeface="Arial Black" pitchFamily="34" charset="0"/>
              </a:rPr>
              <a:t>2013»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/>
              <a:t>Представлен </a:t>
            </a:r>
          </a:p>
          <a:p>
            <a:pPr algn="r"/>
            <a:r>
              <a:rPr lang="ru-RU" sz="2000" dirty="0" smtClean="0"/>
              <a:t>на совещании </a:t>
            </a:r>
          </a:p>
          <a:p>
            <a:pPr algn="r"/>
            <a:r>
              <a:rPr lang="ru-RU" sz="2000" dirty="0" smtClean="0"/>
              <a:t>руководителей ДОУ</a:t>
            </a:r>
          </a:p>
          <a:p>
            <a:pPr algn="r"/>
            <a:r>
              <a:rPr lang="ru-RU" sz="2000" dirty="0" smtClean="0"/>
              <a:t>9 октября 2013г.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350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9036"/>
            <a:ext cx="8301184" cy="6210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" y="2780930"/>
            <a:ext cx="2955873" cy="44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939"/>
            <a:ext cx="8118538" cy="6085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17032"/>
            <a:ext cx="323134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9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Табличка 4"/>
          <p:cNvSpPr>
            <a:spLocks noChangeArrowheads="1"/>
          </p:cNvSpPr>
          <p:nvPr/>
        </p:nvSpPr>
        <p:spPr bwMode="auto">
          <a:xfrm>
            <a:off x="188912" y="116632"/>
            <a:ext cx="8631237" cy="792162"/>
          </a:xfrm>
          <a:prstGeom prst="plaque">
            <a:avLst>
              <a:gd name="adj" fmla="val 16667"/>
            </a:avLst>
          </a:prstGeom>
          <a:solidFill>
            <a:srgbClr val="FFFFCC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ru-RU" sz="3600" b="1" i="1" u="sng">
                <a:solidFill>
                  <a:srgbClr val="C00000"/>
                </a:solidFill>
              </a:rPr>
              <a:t>Экспертная система Лонгитюд</a:t>
            </a:r>
            <a:r>
              <a:rPr lang="ru-RU" sz="3600" b="1" u="sng">
                <a:solidFill>
                  <a:srgbClr val="C00000"/>
                </a:solidFill>
              </a:rPr>
              <a:t>  Б– 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908794"/>
            <a:ext cx="8631237" cy="5949206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Экспертная </a:t>
            </a:r>
            <a:r>
              <a:rPr lang="ru-RU" sz="2800" b="1" dirty="0">
                <a:solidFill>
                  <a:srgbClr val="C00000"/>
                </a:solidFill>
              </a:rPr>
              <a:t>система предназначена для: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7030A0"/>
                </a:solidFill>
              </a:rPr>
              <a:t>определения уровня развития детей, начиная с двух месяцев до 7 лет;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7030A0"/>
                </a:solidFill>
              </a:rPr>
              <a:t>выявления у детей отклонений в психомоторном развитии;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7030A0"/>
                </a:solidFill>
              </a:rPr>
              <a:t>контроля динамики развития ребёнка;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7030A0"/>
                </a:solidFill>
              </a:rPr>
              <a:t>подготовки индивидуальной программы занятий для обследованного </a:t>
            </a:r>
            <a:r>
              <a:rPr lang="ru-RU" sz="2800" b="1" dirty="0" smtClean="0">
                <a:solidFill>
                  <a:srgbClr val="7030A0"/>
                </a:solidFill>
              </a:rPr>
              <a:t>ребенка.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65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83" t="-18695" r="21883" b="18695"/>
          <a:stretch>
            <a:fillRect/>
          </a:stretch>
        </p:blipFill>
        <p:spPr bwMode="auto">
          <a:xfrm>
            <a:off x="-2449513" y="-350838"/>
            <a:ext cx="11450638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-57150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-574675" y="284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012" name="Табличка 4"/>
          <p:cNvSpPr>
            <a:spLocks noChangeArrowheads="1"/>
          </p:cNvSpPr>
          <p:nvPr/>
        </p:nvSpPr>
        <p:spPr bwMode="auto">
          <a:xfrm>
            <a:off x="188913" y="260350"/>
            <a:ext cx="8631237" cy="1152525"/>
          </a:xfrm>
          <a:prstGeom prst="plaque">
            <a:avLst>
              <a:gd name="adj" fmla="val 16667"/>
            </a:avLst>
          </a:prstGeom>
          <a:solidFill>
            <a:srgbClr val="FFFFCC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r>
              <a:rPr lang="ru-RU" sz="3200" b="1" i="1" u="sng">
                <a:solidFill>
                  <a:srgbClr val="C00000"/>
                </a:solidFill>
              </a:rPr>
              <a:t>Преимущества  экспертной системы</a:t>
            </a:r>
          </a:p>
          <a:p>
            <a:pPr algn="ctr"/>
            <a:r>
              <a:rPr lang="ru-RU" sz="3200" b="1" i="1" u="sng">
                <a:solidFill>
                  <a:srgbClr val="C00000"/>
                </a:solidFill>
              </a:rPr>
              <a:t> Лонгитюд</a:t>
            </a:r>
            <a:r>
              <a:rPr lang="ru-RU" sz="3200" b="1" u="sng">
                <a:solidFill>
                  <a:srgbClr val="C00000"/>
                </a:solidFill>
              </a:rPr>
              <a:t>  Б– 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323850" y="1592263"/>
            <a:ext cx="8496300" cy="5040312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7030A0"/>
                </a:solidFill>
              </a:rPr>
              <a:t>Удобный интерфейс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7030A0"/>
                </a:solidFill>
              </a:rPr>
              <a:t>Индивидуально ориентированная процедура  обследования,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7030A0"/>
                </a:solidFill>
              </a:rPr>
              <a:t>Использование современных математических методов обработки данных ,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7030A0"/>
                </a:solidFill>
              </a:rPr>
              <a:t>Полный цикл обработки данных - от сбора анамнеза и ответов на вопросы - к заключению и комплекту индивидуальных рекомендаций в удобной для пользователя форме,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7030A0"/>
                </a:solidFill>
              </a:rPr>
              <a:t>Ориентация на помощь специалистам в работе не только с детьми, но и с их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588313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 bwMode="auto">
          <a:xfrm>
            <a:off x="215900" y="80963"/>
            <a:ext cx="8785225" cy="827087"/>
          </a:xfrm>
          <a:prstGeom prst="snip2Diag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Основные цели, на которые направлена данная система 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01613" y="1125538"/>
            <a:ext cx="4910137" cy="5399087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7030A0"/>
                </a:solidFill>
              </a:rPr>
              <a:t>это </a:t>
            </a:r>
            <a:r>
              <a:rPr lang="ru-RU" b="1" dirty="0" err="1">
                <a:solidFill>
                  <a:srgbClr val="7030A0"/>
                </a:solidFill>
              </a:rPr>
              <a:t>скрининговая</a:t>
            </a:r>
            <a:r>
              <a:rPr lang="ru-RU" b="1" dirty="0">
                <a:solidFill>
                  <a:srgbClr val="7030A0"/>
                </a:solidFill>
              </a:rPr>
              <a:t> диагностика уровня развития детей,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7030A0"/>
                </a:solidFill>
              </a:rPr>
              <a:t>выявление проблемных зон, требующих повышенного внимания,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7030A0"/>
                </a:solidFill>
              </a:rPr>
              <a:t>длительное наблюдение за ходом развития детей и групп,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7030A0"/>
                </a:solidFill>
              </a:rPr>
              <a:t>подготовка индивидуальных рекомендаций по занятиям с ребенком с учетом зоны его ближайшего развития.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87" t="-24300" r="60387" b="24702"/>
          <a:stretch>
            <a:fillRect/>
          </a:stretch>
        </p:blipFill>
        <p:spPr bwMode="auto">
          <a:xfrm>
            <a:off x="-1789113" y="493713"/>
            <a:ext cx="107997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40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179513" y="188913"/>
            <a:ext cx="8748588" cy="1104900"/>
          </a:xfrm>
          <a:prstGeom prst="snip2Diag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+mn-cs"/>
              </a:rPr>
              <a:t>Ребенок    обследуется  по 39  параметрам,   которые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+mn-cs"/>
              </a:rPr>
              <a:t>группируются в несколько тематических разделов: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cs typeface="+mn-cs"/>
              </a:rPr>
              <a:t/>
            </a:r>
            <a:br>
              <a:rPr lang="ru-RU" sz="2800" b="1" dirty="0">
                <a:solidFill>
                  <a:srgbClr val="7030A0"/>
                </a:solidFill>
                <a:cs typeface="+mn-cs"/>
              </a:rPr>
            </a:br>
            <a:r>
              <a:rPr lang="ru-RU" sz="2800" b="1" dirty="0">
                <a:solidFill>
                  <a:srgbClr val="002060"/>
                </a:solidFill>
                <a:cs typeface="+mn-cs"/>
              </a:rPr>
              <a:t>   </a:t>
            </a:r>
          </a:p>
        </p:txBody>
      </p:sp>
      <p:sp>
        <p:nvSpPr>
          <p:cNvPr id="2" name="Выноска со стрелкой вверх 1"/>
          <p:cNvSpPr/>
          <p:nvPr/>
        </p:nvSpPr>
        <p:spPr>
          <a:xfrm>
            <a:off x="323850" y="1679575"/>
            <a:ext cx="2519363" cy="2362200"/>
          </a:xfrm>
          <a:prstGeom prst="up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Развитие социально - эмоциональной сферы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021263" y="4184650"/>
            <a:ext cx="2413000" cy="2376488"/>
          </a:xfrm>
          <a:prstGeom prst="up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Развитие деятельности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790700" y="4184650"/>
            <a:ext cx="2411413" cy="2376488"/>
          </a:xfrm>
          <a:prstGeom prst="up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Речевое развитие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148013" y="1679575"/>
            <a:ext cx="2413000" cy="2362200"/>
          </a:xfrm>
          <a:prstGeom prst="up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Моторное развитие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227763" y="1601788"/>
            <a:ext cx="2413000" cy="2439987"/>
          </a:xfrm>
          <a:prstGeom prst="up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Умственное развитие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78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69" t="-7872" r="19669" b="7872"/>
          <a:stretch>
            <a:fillRect/>
          </a:stretch>
        </p:blipFill>
        <p:spPr bwMode="auto">
          <a:xfrm>
            <a:off x="-2132013" y="0"/>
            <a:ext cx="11060113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727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 bwMode="auto">
          <a:xfrm>
            <a:off x="358775" y="188913"/>
            <a:ext cx="8569325" cy="1223962"/>
          </a:xfrm>
          <a:prstGeom prst="snip2Diag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+mn-cs"/>
              </a:rPr>
              <a:t>Заключение включает в себя обобщенные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cs typeface="+mn-cs"/>
              </a:rPr>
              <a:t> качественные оценки и количественные данные</a:t>
            </a: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468313" y="1665288"/>
            <a:ext cx="3959225" cy="4859337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Качественные оценки формулируются с учетом полученного значения по каждому параметру и его достоверности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787900" y="1773238"/>
            <a:ext cx="3960813" cy="4887912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 количественным данным относятся числовые значения параметров и ориентировочный возраст развития по разным параметрам.</a:t>
            </a:r>
          </a:p>
        </p:txBody>
      </p:sp>
    </p:spTree>
    <p:extLst>
      <p:ext uri="{BB962C8B-B14F-4D97-AF65-F5344CB8AC3E}">
        <p14:creationId xmlns:p14="http://schemas.microsoft.com/office/powerpoint/2010/main" val="1039336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576263" y="152400"/>
            <a:ext cx="8172450" cy="647700"/>
          </a:xfrm>
          <a:prstGeom prst="snip2Diag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cs typeface="+mn-cs"/>
              </a:rPr>
              <a:t>Образец  заключения  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89" t="-7872" r="19389" b="7872"/>
          <a:stretch>
            <a:fillRect/>
          </a:stretch>
        </p:blipFill>
        <p:spPr bwMode="auto">
          <a:xfrm>
            <a:off x="-2089150" y="485775"/>
            <a:ext cx="11060113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26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404664"/>
            <a:ext cx="85329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78" t="-6020" r="19212" b="5023"/>
          <a:stretch>
            <a:fillRect/>
          </a:stretch>
        </p:blipFill>
        <p:spPr bwMode="auto">
          <a:xfrm>
            <a:off x="-2700338" y="152400"/>
            <a:ext cx="11641138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76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467545" y="225425"/>
            <a:ext cx="8244656" cy="1079500"/>
          </a:xfrm>
          <a:prstGeom prst="snip2Diag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cs typeface="+mn-cs"/>
              </a:rPr>
              <a:t>В  основу  построения «Программы развития»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cs typeface="+mn-cs"/>
              </a:rPr>
              <a:t>для  детей  соответствующего  уровня  положены: </a:t>
            </a: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7523" y="1585640"/>
          <a:ext cx="8731193" cy="501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157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-57150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-574675" y="284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503548" y="188640"/>
            <a:ext cx="8352928" cy="1008112"/>
          </a:xfrm>
          <a:prstGeom prst="snip2Diag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«Программа» представляет собой 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5435600" y="1196752"/>
            <a:ext cx="3421063" cy="5760640"/>
          </a:xfrm>
          <a:prstGeom prst="flowChart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план занятий с ребёнком на ближайшие 3 - 6 месяцев и включает в себя разделы, направленные на развитие социально-адаптивных функций, физических качеств и укрепление здоровья, речевое развитие, развитие восприятия и познавательных способностей, различных видов деятельности, навыков самообслуживания и культурно-гигиенических навыков.  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79" t="-5412" r="27979" b="5412"/>
          <a:stretch>
            <a:fillRect/>
          </a:stretch>
        </p:blipFill>
        <p:spPr bwMode="auto">
          <a:xfrm>
            <a:off x="-1989138" y="1520825"/>
            <a:ext cx="74247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58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5"/>
          <p:cNvSpPr>
            <a:spLocks noChangeArrowheads="1"/>
          </p:cNvSpPr>
          <p:nvPr/>
        </p:nvSpPr>
        <p:spPr bwMode="auto">
          <a:xfrm>
            <a:off x="215900" y="260350"/>
            <a:ext cx="8640763" cy="1152525"/>
          </a:xfrm>
          <a:prstGeom prst="roundRect">
            <a:avLst>
              <a:gd name="adj" fmla="val 16667"/>
            </a:avLst>
          </a:prstGeom>
          <a:solidFill>
            <a:srgbClr val="FFFFCC">
              <a:alpha val="39999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 Каждый раздел «Программы» включает в себя:</a:t>
            </a:r>
            <a:endParaRPr lang="ru-RU" sz="3600" b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15900" y="1628775"/>
            <a:ext cx="8712200" cy="4787900"/>
          </a:xfrm>
          <a:prstGeom prst="round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400" b="1" dirty="0">
                <a:cs typeface="+mn-cs"/>
              </a:rPr>
              <a:t>общие рекомендации, отражающие цели и </a:t>
            </a:r>
            <a:endParaRPr lang="ru-RU" sz="2400" b="1" dirty="0" smtClean="0">
              <a:cs typeface="+mn-cs"/>
            </a:endParaRPr>
          </a:p>
          <a:p>
            <a:pPr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smtClean="0">
                <a:cs typeface="+mn-cs"/>
              </a:rPr>
              <a:t>задачи раздела</a:t>
            </a:r>
            <a:r>
              <a:rPr lang="ru-RU" sz="2400" b="1" dirty="0">
                <a:cs typeface="+mn-cs"/>
              </a:rPr>
              <a:t>,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400" b="1" dirty="0">
                <a:cs typeface="+mn-cs"/>
              </a:rPr>
              <a:t>особенности развития   ребёнка   на данном </a:t>
            </a:r>
            <a:endParaRPr lang="ru-RU" sz="2400" b="1" dirty="0" smtClean="0">
              <a:cs typeface="+mn-cs"/>
            </a:endParaRPr>
          </a:p>
          <a:p>
            <a:pPr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smtClean="0">
                <a:cs typeface="+mn-cs"/>
              </a:rPr>
              <a:t>этапе</a:t>
            </a:r>
            <a:r>
              <a:rPr lang="ru-RU" sz="2400" b="1" dirty="0">
                <a:cs typeface="+mn-cs"/>
              </a:rPr>
              <a:t>;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400" b="1" dirty="0">
                <a:cs typeface="+mn-cs"/>
              </a:rPr>
              <a:t>возможные приёмы организации общения </a:t>
            </a:r>
            <a:endParaRPr lang="ru-RU" sz="2400" b="1" dirty="0" smtClean="0">
              <a:cs typeface="+mn-cs"/>
            </a:endParaRPr>
          </a:p>
          <a:p>
            <a:pPr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smtClean="0">
                <a:cs typeface="+mn-cs"/>
              </a:rPr>
              <a:t>с </a:t>
            </a:r>
            <a:r>
              <a:rPr lang="ru-RU" sz="2400" b="1" dirty="0">
                <a:cs typeface="+mn-cs"/>
              </a:rPr>
              <a:t>ним;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400" b="1" dirty="0">
                <a:cs typeface="+mn-cs"/>
              </a:rPr>
              <a:t>конкретные задания и игры, которые полезны </a:t>
            </a:r>
          </a:p>
          <a:p>
            <a:pPr>
              <a:defRPr/>
            </a:pPr>
            <a:r>
              <a:rPr lang="ru-RU" sz="2400" b="1" dirty="0">
                <a:cs typeface="+mn-cs"/>
              </a:rPr>
              <a:t>      для закрепления у ребёнка   как   уже </a:t>
            </a:r>
          </a:p>
          <a:p>
            <a:pPr>
              <a:defRPr/>
            </a:pPr>
            <a:r>
              <a:rPr lang="ru-RU" sz="2400" b="1" dirty="0">
                <a:cs typeface="+mn-cs"/>
              </a:rPr>
              <a:t>      сформированных   умений,   так и для </a:t>
            </a:r>
          </a:p>
          <a:p>
            <a:pPr>
              <a:defRPr/>
            </a:pPr>
            <a:r>
              <a:rPr lang="ru-RU" sz="2400" b="1" dirty="0">
                <a:cs typeface="+mn-cs"/>
              </a:rPr>
              <a:t>       формирования новых,   необходимых </a:t>
            </a:r>
          </a:p>
          <a:p>
            <a:pPr>
              <a:defRPr/>
            </a:pPr>
            <a:r>
              <a:rPr lang="ru-RU" sz="2400" b="1" dirty="0">
                <a:cs typeface="+mn-cs"/>
              </a:rPr>
              <a:t>       для достижения поставленных задач.</a:t>
            </a:r>
          </a:p>
          <a:p>
            <a:pPr>
              <a:defRPr/>
            </a:pPr>
            <a:endParaRPr lang="ru-RU" sz="3200" b="1" dirty="0">
              <a:solidFill>
                <a:srgbClr val="002060"/>
              </a:solidFill>
              <a:cs typeface="+mn-cs"/>
            </a:endParaRPr>
          </a:p>
          <a:p>
            <a:pPr>
              <a:defRPr/>
            </a:pPr>
            <a:endParaRPr lang="ru-RU" sz="3200" b="1" dirty="0">
              <a:solidFill>
                <a:srgbClr val="00206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38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23" t="-5905" r="27423" b="5905"/>
          <a:stretch>
            <a:fillRect/>
          </a:stretch>
        </p:blipFill>
        <p:spPr bwMode="auto">
          <a:xfrm>
            <a:off x="-3097213" y="-207963"/>
            <a:ext cx="11907838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69" t="-5530" r="26869" b="5530"/>
          <a:stretch>
            <a:fillRect/>
          </a:stretch>
        </p:blipFill>
        <p:spPr bwMode="auto">
          <a:xfrm>
            <a:off x="-3097213" y="-206375"/>
            <a:ext cx="12060238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4" name="Group 2"/>
          <p:cNvGrpSpPr>
            <a:grpSpLocks/>
          </p:cNvGrpSpPr>
          <p:nvPr/>
        </p:nvGrpSpPr>
        <p:grpSpPr bwMode="auto">
          <a:xfrm>
            <a:off x="4732338" y="-101600"/>
            <a:ext cx="4249737" cy="6921500"/>
            <a:chOff x="3296" y="0"/>
            <a:chExt cx="2352" cy="4320"/>
          </a:xfrm>
        </p:grpSpPr>
        <p:sp>
          <p:nvSpPr>
            <p:cNvPr id="207875" name="Rectangle 3"/>
            <p:cNvSpPr>
              <a:spLocks noChangeArrowheads="1"/>
            </p:cNvSpPr>
            <p:nvPr/>
          </p:nvSpPr>
          <p:spPr bwMode="auto">
            <a:xfrm>
              <a:off x="3296" y="0"/>
              <a:ext cx="2352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rgbClr val="FFE5E5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2060"/>
                </a:solidFill>
                <a:cs typeface="+mn-cs"/>
              </a:endParaRPr>
            </a:p>
          </p:txBody>
        </p:sp>
        <p:grpSp>
          <p:nvGrpSpPr>
            <p:cNvPr id="55316" name="Group 4"/>
            <p:cNvGrpSpPr>
              <a:grpSpLocks/>
            </p:cNvGrpSpPr>
            <p:nvPr/>
          </p:nvGrpSpPr>
          <p:grpSpPr bwMode="auto">
            <a:xfrm>
              <a:off x="3344" y="184"/>
              <a:ext cx="96" cy="3952"/>
              <a:chOff x="192" y="184"/>
              <a:chExt cx="48" cy="3952"/>
            </a:xfrm>
          </p:grpSpPr>
          <p:sp>
            <p:nvSpPr>
              <p:cNvPr id="55329" name="Rectangle 5"/>
              <p:cNvSpPr>
                <a:spLocks noChangeArrowheads="1"/>
              </p:cNvSpPr>
              <p:nvPr/>
            </p:nvSpPr>
            <p:spPr bwMode="auto">
              <a:xfrm>
                <a:off x="192" y="18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0" name="Rectangle 6"/>
              <p:cNvSpPr>
                <a:spLocks noChangeArrowheads="1"/>
              </p:cNvSpPr>
              <p:nvPr/>
            </p:nvSpPr>
            <p:spPr bwMode="auto">
              <a:xfrm>
                <a:off x="192" y="56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1" name="Rectangle 7"/>
              <p:cNvSpPr>
                <a:spLocks noChangeArrowheads="1"/>
              </p:cNvSpPr>
              <p:nvPr/>
            </p:nvSpPr>
            <p:spPr bwMode="auto">
              <a:xfrm>
                <a:off x="192" y="93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2" name="Rectangle 8"/>
              <p:cNvSpPr>
                <a:spLocks noChangeArrowheads="1"/>
              </p:cNvSpPr>
              <p:nvPr/>
            </p:nvSpPr>
            <p:spPr bwMode="auto">
              <a:xfrm>
                <a:off x="192" y="131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3" name="Rectangle 9"/>
              <p:cNvSpPr>
                <a:spLocks noChangeArrowheads="1"/>
              </p:cNvSpPr>
              <p:nvPr/>
            </p:nvSpPr>
            <p:spPr bwMode="auto">
              <a:xfrm>
                <a:off x="192" y="168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4" name="Rectangle 10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5" name="Rectangle 11"/>
              <p:cNvSpPr>
                <a:spLocks noChangeArrowheads="1"/>
              </p:cNvSpPr>
              <p:nvPr/>
            </p:nvSpPr>
            <p:spPr bwMode="auto">
              <a:xfrm>
                <a:off x="192" y="244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6" name="Rectangle 12"/>
              <p:cNvSpPr>
                <a:spLocks noChangeArrowheads="1"/>
              </p:cNvSpPr>
              <p:nvPr/>
            </p:nvSpPr>
            <p:spPr bwMode="auto">
              <a:xfrm>
                <a:off x="192" y="281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7" name="Rectangle 13"/>
              <p:cNvSpPr>
                <a:spLocks noChangeArrowheads="1"/>
              </p:cNvSpPr>
              <p:nvPr/>
            </p:nvSpPr>
            <p:spPr bwMode="auto">
              <a:xfrm>
                <a:off x="192" y="319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8" name="Rectangle 14"/>
              <p:cNvSpPr>
                <a:spLocks noChangeArrowheads="1"/>
              </p:cNvSpPr>
              <p:nvPr/>
            </p:nvSpPr>
            <p:spPr bwMode="auto">
              <a:xfrm>
                <a:off x="192" y="356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39" name="Rectangle 15"/>
              <p:cNvSpPr>
                <a:spLocks noChangeArrowheads="1"/>
              </p:cNvSpPr>
              <p:nvPr/>
            </p:nvSpPr>
            <p:spPr bwMode="auto">
              <a:xfrm>
                <a:off x="192" y="394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5317" name="Group 16"/>
            <p:cNvGrpSpPr>
              <a:grpSpLocks/>
            </p:cNvGrpSpPr>
            <p:nvPr/>
          </p:nvGrpSpPr>
          <p:grpSpPr bwMode="auto">
            <a:xfrm>
              <a:off x="5504" y="192"/>
              <a:ext cx="96" cy="3952"/>
              <a:chOff x="192" y="184"/>
              <a:chExt cx="48" cy="3952"/>
            </a:xfrm>
          </p:grpSpPr>
          <p:sp>
            <p:nvSpPr>
              <p:cNvPr id="55318" name="Rectangle 17"/>
              <p:cNvSpPr>
                <a:spLocks noChangeArrowheads="1"/>
              </p:cNvSpPr>
              <p:nvPr/>
            </p:nvSpPr>
            <p:spPr bwMode="auto">
              <a:xfrm>
                <a:off x="192" y="18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19" name="Rectangle 18"/>
              <p:cNvSpPr>
                <a:spLocks noChangeArrowheads="1"/>
              </p:cNvSpPr>
              <p:nvPr/>
            </p:nvSpPr>
            <p:spPr bwMode="auto">
              <a:xfrm>
                <a:off x="192" y="56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0" name="Rectangle 19"/>
              <p:cNvSpPr>
                <a:spLocks noChangeArrowheads="1"/>
              </p:cNvSpPr>
              <p:nvPr/>
            </p:nvSpPr>
            <p:spPr bwMode="auto">
              <a:xfrm>
                <a:off x="192" y="93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1" name="Rectangle 20"/>
              <p:cNvSpPr>
                <a:spLocks noChangeArrowheads="1"/>
              </p:cNvSpPr>
              <p:nvPr/>
            </p:nvSpPr>
            <p:spPr bwMode="auto">
              <a:xfrm>
                <a:off x="192" y="131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2" name="Rectangle 21"/>
              <p:cNvSpPr>
                <a:spLocks noChangeArrowheads="1"/>
              </p:cNvSpPr>
              <p:nvPr/>
            </p:nvSpPr>
            <p:spPr bwMode="auto">
              <a:xfrm>
                <a:off x="192" y="168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3" name="Rectangle 22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4" name="Rectangle 23"/>
              <p:cNvSpPr>
                <a:spLocks noChangeArrowheads="1"/>
              </p:cNvSpPr>
              <p:nvPr/>
            </p:nvSpPr>
            <p:spPr bwMode="auto">
              <a:xfrm>
                <a:off x="192" y="244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5" name="Rectangle 24"/>
              <p:cNvSpPr>
                <a:spLocks noChangeArrowheads="1"/>
              </p:cNvSpPr>
              <p:nvPr/>
            </p:nvSpPr>
            <p:spPr bwMode="auto">
              <a:xfrm>
                <a:off x="192" y="281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6" name="Rectangle 25"/>
              <p:cNvSpPr>
                <a:spLocks noChangeArrowheads="1"/>
              </p:cNvSpPr>
              <p:nvPr/>
            </p:nvSpPr>
            <p:spPr bwMode="auto">
              <a:xfrm>
                <a:off x="192" y="319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7" name="Rectangle 26"/>
              <p:cNvSpPr>
                <a:spLocks noChangeArrowheads="1"/>
              </p:cNvSpPr>
              <p:nvPr/>
            </p:nvSpPr>
            <p:spPr bwMode="auto">
              <a:xfrm>
                <a:off x="192" y="356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5328" name="Rectangle 27"/>
              <p:cNvSpPr>
                <a:spLocks noChangeArrowheads="1"/>
              </p:cNvSpPr>
              <p:nvPr/>
            </p:nvSpPr>
            <p:spPr bwMode="auto">
              <a:xfrm>
                <a:off x="192" y="394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55303" name="Group 29"/>
          <p:cNvGrpSpPr>
            <a:grpSpLocks/>
          </p:cNvGrpSpPr>
          <p:nvPr/>
        </p:nvGrpSpPr>
        <p:grpSpPr bwMode="auto">
          <a:xfrm>
            <a:off x="130746" y="73575"/>
            <a:ext cx="4430713" cy="6692900"/>
            <a:chOff x="3360" y="288"/>
            <a:chExt cx="2904" cy="3591"/>
          </a:xfrm>
        </p:grpSpPr>
        <p:grpSp>
          <p:nvGrpSpPr>
            <p:cNvPr id="55305" name="Group 30"/>
            <p:cNvGrpSpPr>
              <a:grpSpLocks/>
            </p:cNvGrpSpPr>
            <p:nvPr/>
          </p:nvGrpSpPr>
          <p:grpSpPr bwMode="auto">
            <a:xfrm>
              <a:off x="3360" y="288"/>
              <a:ext cx="2904" cy="3591"/>
              <a:chOff x="3360" y="288"/>
              <a:chExt cx="2904" cy="3591"/>
            </a:xfrm>
          </p:grpSpPr>
          <p:sp>
            <p:nvSpPr>
              <p:cNvPr id="55313" name="Rectangle 31"/>
              <p:cNvSpPr>
                <a:spLocks noChangeArrowheads="1"/>
              </p:cNvSpPr>
              <p:nvPr/>
            </p:nvSpPr>
            <p:spPr bwMode="auto">
              <a:xfrm>
                <a:off x="3384" y="327"/>
                <a:ext cx="2880" cy="35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4" name="Rectangle 32"/>
              <p:cNvSpPr>
                <a:spLocks noChangeArrowheads="1"/>
              </p:cNvSpPr>
              <p:nvPr/>
            </p:nvSpPr>
            <p:spPr bwMode="auto">
              <a:xfrm>
                <a:off x="3360" y="288"/>
                <a:ext cx="2880" cy="3552"/>
              </a:xfrm>
              <a:prstGeom prst="rect">
                <a:avLst/>
              </a:prstGeom>
              <a:solidFill>
                <a:srgbClr val="906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306" name="Rectangle 33" descr="Пергамент"/>
            <p:cNvSpPr>
              <a:spLocks noChangeArrowheads="1"/>
            </p:cNvSpPr>
            <p:nvPr/>
          </p:nvSpPr>
          <p:spPr bwMode="auto">
            <a:xfrm>
              <a:off x="3552" y="406"/>
              <a:ext cx="2595" cy="3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307" name="Group 34"/>
            <p:cNvGrpSpPr>
              <a:grpSpLocks/>
            </p:cNvGrpSpPr>
            <p:nvPr/>
          </p:nvGrpSpPr>
          <p:grpSpPr bwMode="auto">
            <a:xfrm>
              <a:off x="3360" y="314"/>
              <a:ext cx="372" cy="2102"/>
              <a:chOff x="3360" y="314"/>
              <a:chExt cx="372" cy="2102"/>
            </a:xfrm>
          </p:grpSpPr>
          <p:pic>
            <p:nvPicPr>
              <p:cNvPr id="55311" name="Picture 3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314"/>
                <a:ext cx="372" cy="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2" name="Picture 3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314"/>
                <a:ext cx="372" cy="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308" name="Group 37"/>
            <p:cNvGrpSpPr>
              <a:grpSpLocks/>
            </p:cNvGrpSpPr>
            <p:nvPr/>
          </p:nvGrpSpPr>
          <p:grpSpPr bwMode="auto">
            <a:xfrm>
              <a:off x="3360" y="2475"/>
              <a:ext cx="372" cy="1332"/>
              <a:chOff x="3360" y="2475"/>
              <a:chExt cx="372" cy="1332"/>
            </a:xfrm>
          </p:grpSpPr>
          <p:pic>
            <p:nvPicPr>
              <p:cNvPr id="55309" name="Picture 3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75"/>
                <a:ext cx="372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0" name="Picture 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75"/>
                <a:ext cx="372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00" name="Прямоугольник 1"/>
          <p:cNvSpPr>
            <a:spLocks noChangeArrowheads="1"/>
          </p:cNvSpPr>
          <p:nvPr/>
        </p:nvSpPr>
        <p:spPr bwMode="auto">
          <a:xfrm>
            <a:off x="667473" y="206022"/>
            <a:ext cx="3732213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Основной принцип «Программы» </a:t>
            </a:r>
            <a:r>
              <a:rPr lang="ru-RU" sz="2000" b="1" dirty="0"/>
              <a:t>заключается в ступенчатом введении материала. На следующую, более сложную ступеньку ребёнок может перейти, лишь в достаточной степени овладев более лёгким материалом. Ребёнок не научится самостоятельно сидеть прежде, чем станет держать голову; не научится сортировать предметы по каким-либо признакам, не накопив достаточно сенсорного опыта. </a:t>
            </a:r>
            <a:br>
              <a:rPr lang="ru-RU" sz="2000" b="1" dirty="0"/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5301" name="Picture 42" descr="C:\Users\Галина\Desktop\ДЛЯ АНАПЫ\Фото психолог\DSCN62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98463"/>
            <a:ext cx="36639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4" descr="C:\Users\Галина\Desktop\ДЛЯ АНАПЫ\Фото психолог\DSCN62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41725"/>
            <a:ext cx="37925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02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4" name="Group 2"/>
          <p:cNvGrpSpPr>
            <a:grpSpLocks/>
          </p:cNvGrpSpPr>
          <p:nvPr/>
        </p:nvGrpSpPr>
        <p:grpSpPr bwMode="auto">
          <a:xfrm>
            <a:off x="4967288" y="115888"/>
            <a:ext cx="4006850" cy="6554787"/>
            <a:chOff x="3296" y="0"/>
            <a:chExt cx="2352" cy="4225"/>
          </a:xfrm>
        </p:grpSpPr>
        <p:sp>
          <p:nvSpPr>
            <p:cNvPr id="207875" name="Rectangle 3"/>
            <p:cNvSpPr>
              <a:spLocks noChangeArrowheads="1"/>
            </p:cNvSpPr>
            <p:nvPr/>
          </p:nvSpPr>
          <p:spPr bwMode="auto">
            <a:xfrm>
              <a:off x="3296" y="0"/>
              <a:ext cx="2352" cy="422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rgbClr val="FFE5E5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2060"/>
                </a:solidFill>
                <a:cs typeface="+mn-cs"/>
              </a:endParaRPr>
            </a:p>
          </p:txBody>
        </p:sp>
        <p:grpSp>
          <p:nvGrpSpPr>
            <p:cNvPr id="56338" name="Group 4"/>
            <p:cNvGrpSpPr>
              <a:grpSpLocks/>
            </p:cNvGrpSpPr>
            <p:nvPr/>
          </p:nvGrpSpPr>
          <p:grpSpPr bwMode="auto">
            <a:xfrm>
              <a:off x="3344" y="184"/>
              <a:ext cx="96" cy="3952"/>
              <a:chOff x="192" y="184"/>
              <a:chExt cx="48" cy="3952"/>
            </a:xfrm>
          </p:grpSpPr>
          <p:sp>
            <p:nvSpPr>
              <p:cNvPr id="56351" name="Rectangle 5"/>
              <p:cNvSpPr>
                <a:spLocks noChangeArrowheads="1"/>
              </p:cNvSpPr>
              <p:nvPr/>
            </p:nvSpPr>
            <p:spPr bwMode="auto">
              <a:xfrm>
                <a:off x="192" y="18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2" name="Rectangle 6"/>
              <p:cNvSpPr>
                <a:spLocks noChangeArrowheads="1"/>
              </p:cNvSpPr>
              <p:nvPr/>
            </p:nvSpPr>
            <p:spPr bwMode="auto">
              <a:xfrm>
                <a:off x="192" y="56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3" name="Rectangle 7"/>
              <p:cNvSpPr>
                <a:spLocks noChangeArrowheads="1"/>
              </p:cNvSpPr>
              <p:nvPr/>
            </p:nvSpPr>
            <p:spPr bwMode="auto">
              <a:xfrm>
                <a:off x="192" y="93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4" name="Rectangle 8"/>
              <p:cNvSpPr>
                <a:spLocks noChangeArrowheads="1"/>
              </p:cNvSpPr>
              <p:nvPr/>
            </p:nvSpPr>
            <p:spPr bwMode="auto">
              <a:xfrm>
                <a:off x="192" y="131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5" name="Rectangle 9"/>
              <p:cNvSpPr>
                <a:spLocks noChangeArrowheads="1"/>
              </p:cNvSpPr>
              <p:nvPr/>
            </p:nvSpPr>
            <p:spPr bwMode="auto">
              <a:xfrm>
                <a:off x="192" y="168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6" name="Rectangle 10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7" name="Rectangle 11"/>
              <p:cNvSpPr>
                <a:spLocks noChangeArrowheads="1"/>
              </p:cNvSpPr>
              <p:nvPr/>
            </p:nvSpPr>
            <p:spPr bwMode="auto">
              <a:xfrm>
                <a:off x="192" y="244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8" name="Rectangle 12"/>
              <p:cNvSpPr>
                <a:spLocks noChangeArrowheads="1"/>
              </p:cNvSpPr>
              <p:nvPr/>
            </p:nvSpPr>
            <p:spPr bwMode="auto">
              <a:xfrm>
                <a:off x="192" y="281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9" name="Rectangle 13"/>
              <p:cNvSpPr>
                <a:spLocks noChangeArrowheads="1"/>
              </p:cNvSpPr>
              <p:nvPr/>
            </p:nvSpPr>
            <p:spPr bwMode="auto">
              <a:xfrm>
                <a:off x="192" y="319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60" name="Rectangle 14"/>
              <p:cNvSpPr>
                <a:spLocks noChangeArrowheads="1"/>
              </p:cNvSpPr>
              <p:nvPr/>
            </p:nvSpPr>
            <p:spPr bwMode="auto">
              <a:xfrm>
                <a:off x="192" y="356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61" name="Rectangle 15"/>
              <p:cNvSpPr>
                <a:spLocks noChangeArrowheads="1"/>
              </p:cNvSpPr>
              <p:nvPr/>
            </p:nvSpPr>
            <p:spPr bwMode="auto">
              <a:xfrm>
                <a:off x="192" y="394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6339" name="Group 16"/>
            <p:cNvGrpSpPr>
              <a:grpSpLocks/>
            </p:cNvGrpSpPr>
            <p:nvPr/>
          </p:nvGrpSpPr>
          <p:grpSpPr bwMode="auto">
            <a:xfrm>
              <a:off x="5504" y="192"/>
              <a:ext cx="96" cy="3952"/>
              <a:chOff x="192" y="184"/>
              <a:chExt cx="48" cy="3952"/>
            </a:xfrm>
          </p:grpSpPr>
          <p:sp>
            <p:nvSpPr>
              <p:cNvPr id="56340" name="Rectangle 17"/>
              <p:cNvSpPr>
                <a:spLocks noChangeArrowheads="1"/>
              </p:cNvSpPr>
              <p:nvPr/>
            </p:nvSpPr>
            <p:spPr bwMode="auto">
              <a:xfrm>
                <a:off x="192" y="18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1" name="Rectangle 18"/>
              <p:cNvSpPr>
                <a:spLocks noChangeArrowheads="1"/>
              </p:cNvSpPr>
              <p:nvPr/>
            </p:nvSpPr>
            <p:spPr bwMode="auto">
              <a:xfrm>
                <a:off x="192" y="56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2" name="Rectangle 19"/>
              <p:cNvSpPr>
                <a:spLocks noChangeArrowheads="1"/>
              </p:cNvSpPr>
              <p:nvPr/>
            </p:nvSpPr>
            <p:spPr bwMode="auto">
              <a:xfrm>
                <a:off x="192" y="93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3" name="Rectangle 20"/>
              <p:cNvSpPr>
                <a:spLocks noChangeArrowheads="1"/>
              </p:cNvSpPr>
              <p:nvPr/>
            </p:nvSpPr>
            <p:spPr bwMode="auto">
              <a:xfrm>
                <a:off x="192" y="131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4" name="Rectangle 21"/>
              <p:cNvSpPr>
                <a:spLocks noChangeArrowheads="1"/>
              </p:cNvSpPr>
              <p:nvPr/>
            </p:nvSpPr>
            <p:spPr bwMode="auto">
              <a:xfrm>
                <a:off x="192" y="168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5" name="Rectangle 22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6" name="Rectangle 23"/>
              <p:cNvSpPr>
                <a:spLocks noChangeArrowheads="1"/>
              </p:cNvSpPr>
              <p:nvPr/>
            </p:nvSpPr>
            <p:spPr bwMode="auto">
              <a:xfrm>
                <a:off x="192" y="2440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7" name="Rectangle 24"/>
              <p:cNvSpPr>
                <a:spLocks noChangeArrowheads="1"/>
              </p:cNvSpPr>
              <p:nvPr/>
            </p:nvSpPr>
            <p:spPr bwMode="auto">
              <a:xfrm>
                <a:off x="192" y="2816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8" name="Rectangle 25"/>
              <p:cNvSpPr>
                <a:spLocks noChangeArrowheads="1"/>
              </p:cNvSpPr>
              <p:nvPr/>
            </p:nvSpPr>
            <p:spPr bwMode="auto">
              <a:xfrm>
                <a:off x="192" y="3192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49" name="Rectangle 26"/>
              <p:cNvSpPr>
                <a:spLocks noChangeArrowheads="1"/>
              </p:cNvSpPr>
              <p:nvPr/>
            </p:nvSpPr>
            <p:spPr bwMode="auto">
              <a:xfrm>
                <a:off x="192" y="3568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56350" name="Rectangle 27"/>
              <p:cNvSpPr>
                <a:spLocks noChangeArrowheads="1"/>
              </p:cNvSpPr>
              <p:nvPr/>
            </p:nvSpPr>
            <p:spPr bwMode="auto">
              <a:xfrm>
                <a:off x="192" y="3944"/>
                <a:ext cx="48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56323" name="Group 29"/>
          <p:cNvGrpSpPr>
            <a:grpSpLocks/>
          </p:cNvGrpSpPr>
          <p:nvPr/>
        </p:nvGrpSpPr>
        <p:grpSpPr bwMode="auto">
          <a:xfrm>
            <a:off x="177800" y="115888"/>
            <a:ext cx="4646613" cy="6626225"/>
            <a:chOff x="3360" y="288"/>
            <a:chExt cx="2904" cy="3591"/>
          </a:xfrm>
        </p:grpSpPr>
        <p:grpSp>
          <p:nvGrpSpPr>
            <p:cNvPr id="56327" name="Group 30"/>
            <p:cNvGrpSpPr>
              <a:grpSpLocks/>
            </p:cNvGrpSpPr>
            <p:nvPr/>
          </p:nvGrpSpPr>
          <p:grpSpPr bwMode="auto">
            <a:xfrm>
              <a:off x="3360" y="288"/>
              <a:ext cx="2904" cy="3591"/>
              <a:chOff x="3360" y="288"/>
              <a:chExt cx="2904" cy="3591"/>
            </a:xfrm>
          </p:grpSpPr>
          <p:sp>
            <p:nvSpPr>
              <p:cNvPr id="56335" name="Rectangle 31"/>
              <p:cNvSpPr>
                <a:spLocks noChangeArrowheads="1"/>
              </p:cNvSpPr>
              <p:nvPr/>
            </p:nvSpPr>
            <p:spPr bwMode="auto">
              <a:xfrm>
                <a:off x="3384" y="327"/>
                <a:ext cx="2880" cy="35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6" name="Rectangle 32"/>
              <p:cNvSpPr>
                <a:spLocks noChangeArrowheads="1"/>
              </p:cNvSpPr>
              <p:nvPr/>
            </p:nvSpPr>
            <p:spPr bwMode="auto">
              <a:xfrm>
                <a:off x="3360" y="288"/>
                <a:ext cx="2880" cy="3552"/>
              </a:xfrm>
              <a:prstGeom prst="rect">
                <a:avLst/>
              </a:prstGeom>
              <a:solidFill>
                <a:srgbClr val="906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28" name="Rectangle 33" descr="Пергамент"/>
            <p:cNvSpPr>
              <a:spLocks noChangeArrowheads="1"/>
            </p:cNvSpPr>
            <p:nvPr/>
          </p:nvSpPr>
          <p:spPr bwMode="auto">
            <a:xfrm>
              <a:off x="3552" y="406"/>
              <a:ext cx="2595" cy="3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329" name="Group 34"/>
            <p:cNvGrpSpPr>
              <a:grpSpLocks/>
            </p:cNvGrpSpPr>
            <p:nvPr/>
          </p:nvGrpSpPr>
          <p:grpSpPr bwMode="auto">
            <a:xfrm>
              <a:off x="3360" y="314"/>
              <a:ext cx="372" cy="2102"/>
              <a:chOff x="3360" y="314"/>
              <a:chExt cx="372" cy="2102"/>
            </a:xfrm>
          </p:grpSpPr>
          <p:pic>
            <p:nvPicPr>
              <p:cNvPr id="56333" name="Picture 3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314"/>
                <a:ext cx="372" cy="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4" name="Picture 3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314"/>
                <a:ext cx="372" cy="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6330" name="Group 37"/>
            <p:cNvGrpSpPr>
              <a:grpSpLocks/>
            </p:cNvGrpSpPr>
            <p:nvPr/>
          </p:nvGrpSpPr>
          <p:grpSpPr bwMode="auto">
            <a:xfrm>
              <a:off x="3360" y="2475"/>
              <a:ext cx="372" cy="1332"/>
              <a:chOff x="3360" y="2475"/>
              <a:chExt cx="372" cy="1332"/>
            </a:xfrm>
          </p:grpSpPr>
          <p:pic>
            <p:nvPicPr>
              <p:cNvPr id="56331" name="Picture 3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75"/>
                <a:ext cx="372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2" name="Picture 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75"/>
                <a:ext cx="372" cy="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6324" name="Прямоугольник 1"/>
          <p:cNvSpPr>
            <a:spLocks noChangeArrowheads="1"/>
          </p:cNvSpPr>
          <p:nvPr/>
        </p:nvSpPr>
        <p:spPr bwMode="auto">
          <a:xfrm>
            <a:off x="773113" y="444500"/>
            <a:ext cx="34385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 </a:t>
            </a:r>
            <a:r>
              <a:rPr lang="ru-RU" sz="2000" b="1" dirty="0"/>
              <a:t>Темпы овладения умениями и навыками зависят от индивидуальных особенностей  ребёнка. Задача взрослых - помогать ему там, где особенно трудно, подбирать игры в соответствии с той ступенькой, на которой находится ребёнок, а не тащить его насильно вверх.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6325" name="Picture 42" descr="C:\Users\Галина\Desktop\ДЛЯ АНАПЫ\Фото психолог\DSCN62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560388"/>
            <a:ext cx="34686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3" descr="C:\Users\Галина\Desktop\ДЛЯ АНАПЫ\Фото психолог\DSCN62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662363"/>
            <a:ext cx="3444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442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689685" cy="4406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047" y="4523496"/>
            <a:ext cx="8073043" cy="2165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i="1" dirty="0"/>
              <a:t>Участниками </a:t>
            </a:r>
            <a:endParaRPr lang="ru-RU" sz="2000" b="1" i="1" dirty="0" smtClean="0"/>
          </a:p>
          <a:p>
            <a:pPr algn="ctr">
              <a:lnSpc>
                <a:spcPct val="114000"/>
              </a:lnSpc>
            </a:pPr>
            <a:r>
              <a:rPr lang="ru-RU" sz="2000" b="1" i="1" dirty="0" smtClean="0"/>
              <a:t>юбилейной </a:t>
            </a:r>
            <a:r>
              <a:rPr lang="ru-RU" sz="2000" b="1" i="1" dirty="0"/>
              <a:t>школы-семинара стали 34 делегации, </a:t>
            </a:r>
            <a:endParaRPr lang="ru-RU" sz="2000" b="1" i="1" dirty="0" smtClean="0"/>
          </a:p>
          <a:p>
            <a:pPr algn="ctr">
              <a:lnSpc>
                <a:spcPct val="114000"/>
              </a:lnSpc>
            </a:pPr>
            <a:r>
              <a:rPr lang="ru-RU" sz="2000" b="1" i="1" dirty="0" smtClean="0"/>
              <a:t>представляющие </a:t>
            </a:r>
            <a:r>
              <a:rPr lang="ru-RU" sz="2000" b="1" i="1" dirty="0"/>
              <a:t>различные города и </a:t>
            </a:r>
            <a:r>
              <a:rPr lang="ru-RU" sz="2000" b="1" i="1" dirty="0" smtClean="0"/>
              <a:t>области.</a:t>
            </a:r>
            <a:r>
              <a:rPr lang="ru-RU" sz="2000" b="1" i="1" dirty="0"/>
              <a:t> </a:t>
            </a:r>
            <a:endParaRPr lang="ru-RU" sz="2000" b="1" i="1" dirty="0" smtClean="0"/>
          </a:p>
          <a:p>
            <a:pPr algn="ctr">
              <a:lnSpc>
                <a:spcPct val="114000"/>
              </a:lnSpc>
            </a:pPr>
            <a:r>
              <a:rPr lang="ru-RU" sz="2000" b="1" i="1" dirty="0" smtClean="0"/>
              <a:t>30 </a:t>
            </a:r>
            <a:r>
              <a:rPr lang="ru-RU" sz="2000" b="1" i="1" dirty="0"/>
              <a:t>выступающих представили свой опыт</a:t>
            </a:r>
            <a:r>
              <a:rPr lang="ru-RU" sz="2000" b="1" i="1" dirty="0" smtClean="0"/>
              <a:t>.</a:t>
            </a:r>
            <a:endParaRPr lang="ru-RU" sz="2000" b="1" i="1" dirty="0"/>
          </a:p>
          <a:p>
            <a:pPr algn="ctr">
              <a:lnSpc>
                <a:spcPct val="114000"/>
              </a:lnSpc>
            </a:pPr>
            <a:r>
              <a:rPr lang="ru-RU" sz="2000" b="1" i="1" dirty="0" smtClean="0"/>
              <a:t>Было </a:t>
            </a:r>
            <a:r>
              <a:rPr lang="ru-RU" sz="2000" b="1" i="1" dirty="0"/>
              <a:t>проведено 6 заседаний, 2 мастер-класса, </a:t>
            </a:r>
            <a:endParaRPr lang="ru-RU" sz="2000" b="1" i="1" dirty="0" smtClean="0"/>
          </a:p>
          <a:p>
            <a:pPr algn="ctr">
              <a:lnSpc>
                <a:spcPct val="114000"/>
              </a:lnSpc>
            </a:pPr>
            <a:r>
              <a:rPr lang="ru-RU" sz="2000" b="1" i="1" dirty="0" smtClean="0"/>
              <a:t>а </a:t>
            </a:r>
            <a:r>
              <a:rPr lang="ru-RU" sz="2000" b="1" i="1" dirty="0"/>
              <a:t>также дискуссионные и презентационные площадки. </a:t>
            </a:r>
          </a:p>
        </p:txBody>
      </p:sp>
    </p:spTree>
    <p:extLst>
      <p:ext uri="{BB962C8B-B14F-4D97-AF65-F5344CB8AC3E}">
        <p14:creationId xmlns:p14="http://schemas.microsoft.com/office/powerpoint/2010/main" val="377819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0258"/>
            <a:ext cx="8208912" cy="6168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4149080"/>
            <a:ext cx="3368365" cy="356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1" y="85315"/>
            <a:ext cx="4976545" cy="44205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62" y="116632"/>
            <a:ext cx="5369516" cy="2828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1"/>
            <a:ext cx="649896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4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" y="44624"/>
            <a:ext cx="4860245" cy="4563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94" y="1922406"/>
            <a:ext cx="6587590" cy="49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336704" cy="4716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8587"/>
            <a:ext cx="5472608" cy="4073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" y="3140968"/>
            <a:ext cx="3177763" cy="36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8" y="260648"/>
            <a:ext cx="7848872" cy="5986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21088"/>
            <a:ext cx="4248472" cy="27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0" y="19300"/>
            <a:ext cx="8723827" cy="6506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149561" cy="44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32"/>
            <a:ext cx="7477544" cy="6315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065">
            <a:off x="2710674" y="3764169"/>
            <a:ext cx="5027807" cy="25440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8726"/>
            <a:ext cx="238201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12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594</Words>
  <Application>Microsoft Office PowerPoint</Application>
  <PresentationFormat>Экран (4:3)</PresentationFormat>
  <Paragraphs>67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Краткий отчет об участии белгородской делегации в X научно-практической школе-семинаре «Информационные технологии в управлении образованием – 2013»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kill_lamer</dc:creator>
  <cp:lastModifiedBy>kill_lamer</cp:lastModifiedBy>
  <cp:revision>12</cp:revision>
  <dcterms:created xsi:type="dcterms:W3CDTF">2013-10-08T14:38:39Z</dcterms:created>
  <dcterms:modified xsi:type="dcterms:W3CDTF">2013-10-08T18:56:22Z</dcterms:modified>
</cp:coreProperties>
</file>